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61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018"/>
    <a:srgbClr val="E6A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110" autoAdjust="0"/>
  </p:normalViewPr>
  <p:slideViewPr>
    <p:cSldViewPr snapToGrid="0">
      <p:cViewPr varScale="1">
        <p:scale>
          <a:sx n="107" d="100"/>
          <a:sy n="107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552EC-0BB6-419A-A310-42314813098A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161E8-573E-467D-8490-D1D0B95FC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5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48DF9-EB94-C422-332E-68DC2EA15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703256-5AEA-F400-0B81-9EFF1357B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144B3-9EC8-AA06-43F1-57F07AB4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0F560-4FC2-052F-0E3D-95213AAD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7C049-6733-5FD3-8CDB-1452F7AC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88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06AC8-B8E0-F61E-35FF-367DD36E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8F0732-9E2D-AB54-4C6C-2302D8492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2DE17B-3DA7-4845-3D8E-F1AE7CF38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4CBD97-5943-4237-4EE2-9D5784EE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3E46AE-61E4-0088-E62B-8EB999BD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4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378D80-AD28-57AE-A233-85598F95E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E49D17-B7F3-02F6-2692-22FBC367D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FFDF3-B2E7-E9AA-89F1-BB94F389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46267-3F2B-EFBD-B685-2CA38B93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2F377-D7F8-0769-362D-3C5656EF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49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ECBBE-BDFB-C9F9-6BAC-2D88E9513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EDA255-9036-F4F4-EC73-C779D0F8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51F1D-F3DF-FBEA-908E-29FF428D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E5794-F187-0A46-C45D-54AE3B27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B5382-528B-B008-9C36-11F58ED5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262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F3BDB-8A24-4A09-07DE-3B7B3B3E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6E55B-1BCE-CB72-626F-AD0BBA0CC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D7C300-9EB7-8DC0-B747-45B08D42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556B77-370C-FAE9-4D25-ACFE882E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73F9A0-99C4-F5FB-AFE7-AA058E35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788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6C9D8-AA52-2AA9-5E5C-A2659A09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250481-0630-486D-E279-6743E21A0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BA71DF-B624-5DCD-F380-C1B46F26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61CE1-A09B-FC6B-6881-16A51A93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4CEF8-8D8D-D8B0-189F-ACC836C9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661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63628-B8A8-5150-9103-FFC32861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71B1E-D833-AFCA-885E-455889A56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FDB9FA-A365-F8A7-EFB3-043AEE5E4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FFFB42-818E-88D4-A40A-912D6ED0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133869-2115-DDB3-295F-F5E38EDA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103412-7FB7-5D76-8DA6-95CA98AD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90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4A73F-6B94-D80F-5502-26D0CDA9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3D3F0C-72E5-AE95-05CE-C272F6E4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FC5A22-B2C7-CB07-7D07-3BF8F27FF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B465F9-A23C-225E-2591-F5A18B69F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45166A-C941-167D-E2D2-A4312A77E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2B8F3F-8C42-F129-B37E-6D9A15D3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440742-ACB9-4A19-13ED-D030CFEE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DDB5A1-1291-1BC6-33E2-0352F92F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4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3FFE3-08DA-6D7E-3C01-1965B52A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CD99C8-AE6E-3D62-CFFD-572CE6B51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55533E-CB6E-0E40-ED6E-EC31FBB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F58360-1271-089B-A2BE-7173210C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52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FF67A2-0154-7527-1E97-0D3BBC255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D90029-F8FE-4E7F-8266-3989D0C8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D311-F219-C130-8F24-4555C51A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68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36FC6-527C-0110-9913-7F4CB7B4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A3509-DD16-E228-7FE8-C676FA08C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F3EC0E-1311-1D81-47AB-C58F1BE46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23778C-C413-ECC4-BE50-1F6B2877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C7E29-556D-BFEE-5F1D-4DC8FCB3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13EDAF-BF22-DFBD-B0F0-44CC7016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29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F8994-6342-689A-AD90-D7AE22E9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1B1A60-0430-1D88-46CE-7B0F4C2A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01C5B-40A2-969F-80CB-0CF11D4C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82C27E-EF61-09F6-9FEB-8B276372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36F223-6C39-941D-4474-BEE2F76E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20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7A651-C8AE-893D-9E8D-DA7262DE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ABCFED-7DF4-BA81-CF76-FB1B4AF42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9D1E45-85E2-BCA5-680A-45557B75E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4A9D5B-F9BC-985A-89C1-72C182305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7A47D5-1F13-BB0F-CB82-3E0D5C59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4B1A56-E58F-F079-A3C6-11841B1C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33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9AB61-091E-4B05-B808-C79262AB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092264-978C-49A7-2D46-73B455387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A8EB9F-C7F2-8A4B-67E3-4C11891F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A9410-9BA4-9284-EEDC-1B14E017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45915-B1AC-1322-E6B7-23B4CD5D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41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3AB216-F186-72D7-1CAB-0A5A7538B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AC2550-8B43-E263-A24A-D1B35C3F8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A9977B-682B-BB69-18A4-E38E9D29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77D57-1FFF-BD2B-06AB-9E44B869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2BE20-96C5-19DB-78F1-CA43D4DC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78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142C7-BC8E-A428-95C5-81B02B20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F76444-90E7-AA74-20C5-50213D8CE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6792B-3905-6505-19F4-0EB095FA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4D69B-7BA0-049E-4D3A-F4BBD685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5C10F9-5133-4870-D139-2B5C7915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59421-A7C3-324E-7440-C508187B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831A41-0F1F-A67E-CA3B-2E36B4A5C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B72784-5857-587A-6D38-D04508FCB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BA78B7-76DD-0C14-7838-D66E7299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101014-40B4-4676-82A1-8F2A8C5F6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BF808-2591-47F0-5674-650272F3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9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B2345-7047-D236-8632-D0B8DF61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C15756-74B1-58F1-9A28-D9D4A1702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09C24A-4D92-F689-AC17-0D71C1AC8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2DD3B4-0BE5-7ECC-99E6-0CC26090F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69DD21-BE99-5FCA-3F91-B740F5E09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C7A659-2C69-6AF9-8520-6D14D23CD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2B7454-D37E-E96D-9819-BBC16A7A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871342-6C25-E11F-B571-71329E39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22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C614E-4E09-BC46-C76A-AD5A13B2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376A48-256A-B5E9-16E8-E26A72FC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3CD902-38EA-01C7-B6D8-08470FEA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F07D99-9B11-CCB0-43AE-4847BE7C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40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8661E-D211-FA7A-49DC-DC82CE3B8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3C989F-AD65-355C-AFC4-1E7DC051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B75809-04B2-E391-F4CC-3E9BD77F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7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17CF4-52AF-E2CA-84AE-5E378BDE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C6D29-B249-9FEC-A61B-E48878202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6EA126-C9A9-017C-20B8-C0238C707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B5F99B-9485-6A04-7D8B-6B63EC1F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A9F337-4A29-0270-FD20-998AE6B9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103BA4-1752-25FE-EE2D-4D2EAA7F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FE3BC-8FFC-086C-21CC-46BF4CA0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C86E10-7F18-4202-E418-46AFF1285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DB6449-D970-9874-5A11-1C07FA91B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8137E1-D992-6CC7-8D03-F52308A7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40FE91-B651-7E47-4134-9093A200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E5ED56-3F0A-C42C-FD3C-1A6D902B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21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F9029F-5D63-7BBF-8F90-5D062C87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6EBFFE-6665-3BC5-9F24-9EB35CEA2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D8653-AACE-085B-4F9F-537709617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DB371-875F-F885-FAA7-602DBD404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551E82-6E76-AFE5-BF86-701CF589A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46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3562F7-F304-7DD4-0563-8A294A93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362C13-CF95-EC13-0F97-41B8F83FD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1CE48-4FFD-0511-1075-E6152F59E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93C9DC-BFCB-4408-8E30-F8FAE3E12973}" type="datetimeFigureOut">
              <a:rPr lang="zh-CN" altLang="en-US" smtClean="0"/>
              <a:t>2025/4/30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7351C-A3EC-240B-3B87-5545A7858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7066-A5B5-CDA2-F698-0472CFAA0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16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15.bin"/><Relationship Id="rId3" Type="http://schemas.openxmlformats.org/officeDocument/2006/relationships/image" Target="../media/image10.wmf"/><Relationship Id="rId21" Type="http://schemas.openxmlformats.org/officeDocument/2006/relationships/image" Target="../media/image21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19.wmf"/><Relationship Id="rId2" Type="http://schemas.openxmlformats.org/officeDocument/2006/relationships/oleObject" Target="../embeddings/oleObject7.bin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21.bin"/><Relationship Id="rId2" Type="http://schemas.openxmlformats.org/officeDocument/2006/relationships/oleObject" Target="../embeddings/oleObject16.bin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2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3.png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wmf"/><Relationship Id="rId7" Type="http://schemas.openxmlformats.org/officeDocument/2006/relationships/image" Target="../media/image49.png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10" Type="http://schemas.openxmlformats.org/officeDocument/2006/relationships/image" Target="../media/image51.wmf"/><Relationship Id="rId4" Type="http://schemas.openxmlformats.org/officeDocument/2006/relationships/oleObject" Target="../embeddings/oleObject25.bin"/><Relationship Id="rId9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5E175-FFFB-8C2A-3359-2F5A28746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4" r="1121" b="11304"/>
          <a:stretch/>
        </p:blipFill>
        <p:spPr bwMode="auto">
          <a:xfrm>
            <a:off x="4547938" y="2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鸟群的统计物理（1）：模型与模拟">
            <a:extLst>
              <a:ext uri="{FF2B5EF4-FFF2-40B4-BE49-F238E27FC236}">
                <a16:creationId xmlns:a16="http://schemas.microsoft.com/office/drawing/2014/main" id="{1B2B2049-BFF1-26AE-A866-B05D4707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5" r="-1" b="11413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220D9D-9618-3607-AC0C-B5BE7D5D097D}"/>
              </a:ext>
            </a:extLst>
          </p:cNvPr>
          <p:cNvSpPr txBox="1"/>
          <p:nvPr/>
        </p:nvSpPr>
        <p:spPr>
          <a:xfrm>
            <a:off x="838200" y="1933575"/>
            <a:ext cx="5562600" cy="1569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b="1" kern="1200" dirty="0">
                <a:solidFill>
                  <a:schemeClr val="bg1"/>
                </a:solidFill>
                <a:latin typeface="FuturaStd-Bold"/>
                <a:ea typeface="+mj-ea"/>
                <a:cs typeface="+mj-cs"/>
              </a:rPr>
              <a:t>Active Matter</a:t>
            </a:r>
            <a:endParaRPr lang="en-US" altLang="zh-CN" sz="6000" kern="1200" dirty="0">
              <a:solidFill>
                <a:schemeClr val="bg1"/>
              </a:solidFill>
              <a:latin typeface="FuturaStd-Bold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5B8097-F8BF-88B5-1964-9DD80BA2F884}"/>
              </a:ext>
            </a:extLst>
          </p:cNvPr>
          <p:cNvSpPr txBox="1"/>
          <p:nvPr/>
        </p:nvSpPr>
        <p:spPr>
          <a:xfrm>
            <a:off x="838200" y="3902075"/>
            <a:ext cx="5257800" cy="412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Flocking,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Self-propelled</a:t>
            </a:r>
            <a:r>
              <a:rPr lang="en-US" altLang="zh-CN" sz="20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Chiral &amp; Chemotactic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48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7604-60BC-6323-17CD-CEDC143F8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854A25-C1A9-42F8-A419-0E151517723B}"/>
              </a:ext>
            </a:extLst>
          </p:cNvPr>
          <p:cNvSpPr txBox="1"/>
          <p:nvPr/>
        </p:nvSpPr>
        <p:spPr>
          <a:xfrm>
            <a:off x="118059" y="135712"/>
            <a:ext cx="3557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Chemotaxis Bacteria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D68CF0-CCB6-2E82-26D8-157723DD229B}"/>
              </a:ext>
            </a:extLst>
          </p:cNvPr>
          <p:cNvSpPr txBox="1"/>
          <p:nvPr/>
        </p:nvSpPr>
        <p:spPr>
          <a:xfrm>
            <a:off x="2" y="6577591"/>
            <a:ext cx="12191998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1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M. J. Tindall, P. K. Maini, S. L. Porter, and J. P. Armitage, Overview of Mathematical Approaches Used to Model Bacterial Chemotaxis II: Bacterial Populations, Bull. Math. Biol. 70, 1570 (2008).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AA362D-EB5A-4A74-DB67-F41EAD7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160" y="820174"/>
            <a:ext cx="5366781" cy="2468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A5FA25-10A6-E174-0CC1-2A02A489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176" y="3429000"/>
            <a:ext cx="3724521" cy="29203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A8CB28-7B81-7881-597F-4D4AA70863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00" y="1172149"/>
            <a:ext cx="6997338" cy="52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3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2FDA7-F6EB-9093-2255-6A75BFC8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88856AD-F335-1971-2644-19E3832DE26C}"/>
              </a:ext>
            </a:extLst>
          </p:cNvPr>
          <p:cNvSpPr txBox="1"/>
          <p:nvPr/>
        </p:nvSpPr>
        <p:spPr>
          <a:xfrm>
            <a:off x="0" y="6603785"/>
            <a:ext cx="9770770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CDF741C-FDF1-C2FF-3812-63CF4016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678092"/>
              </p:ext>
            </p:extLst>
          </p:nvPr>
        </p:nvGraphicFramePr>
        <p:xfrm>
          <a:off x="320224" y="1420352"/>
          <a:ext cx="5237894" cy="946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7387200" imgH="1335240" progId="Equation.AxMath">
                  <p:embed/>
                </p:oleObj>
              </mc:Choice>
              <mc:Fallback>
                <p:oleObj name="AxMath" r:id="rId2" imgW="7387200" imgH="1335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0224" y="1420352"/>
                        <a:ext cx="5237894" cy="946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224210F-13AC-D410-906D-CA382ADD9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420912"/>
              </p:ext>
            </p:extLst>
          </p:nvPr>
        </p:nvGraphicFramePr>
        <p:xfrm>
          <a:off x="192800" y="3258775"/>
          <a:ext cx="60007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8461800" imgH="1433880" progId="Equation.AxMath">
                  <p:embed/>
                </p:oleObj>
              </mc:Choice>
              <mc:Fallback>
                <p:oleObj name="AxMath" r:id="rId4" imgW="8461800" imgH="143388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CDF741C-FDF1-C2FF-3812-63CF4016B5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800" y="3258775"/>
                        <a:ext cx="600075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8953E7F-0278-0B74-71BD-8096B57F0EC5}"/>
              </a:ext>
            </a:extLst>
          </p:cNvPr>
          <p:cNvSpPr txBox="1"/>
          <p:nvPr/>
        </p:nvSpPr>
        <p:spPr>
          <a:xfrm>
            <a:off x="192800" y="939963"/>
            <a:ext cx="2488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C" panose="020B0200000000000000" pitchFamily="34" charset="-122"/>
                <a:cs typeface="Times New Roman" panose="02020603050405020304" pitchFamily="18" charset="0"/>
              </a:rPr>
              <a:t>Single Agent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FABF48-C47C-4231-C22C-B1C06605DB94}"/>
              </a:ext>
            </a:extLst>
          </p:cNvPr>
          <p:cNvSpPr txBox="1"/>
          <p:nvPr/>
        </p:nvSpPr>
        <p:spPr>
          <a:xfrm>
            <a:off x="192801" y="2644116"/>
            <a:ext cx="1878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C" panose="020B0200000000000000" pitchFamily="34" charset="-122"/>
                <a:cs typeface="Times New Roman" panose="02020603050405020304" pitchFamily="18" charset="0"/>
              </a:rPr>
              <a:t>Multi Agents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689EA46-1163-E1F2-B022-A0B17CD35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965094"/>
              </p:ext>
            </p:extLst>
          </p:nvPr>
        </p:nvGraphicFramePr>
        <p:xfrm>
          <a:off x="5646841" y="1416408"/>
          <a:ext cx="6545159" cy="146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145080" imgH="2045160" progId="Equation.AxMath">
                  <p:embed/>
                </p:oleObj>
              </mc:Choice>
              <mc:Fallback>
                <p:oleObj name="AxMath" r:id="rId6" imgW="9145080" imgH="20451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46841" y="1416408"/>
                        <a:ext cx="6545159" cy="1463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44FD00FC-D137-0EA7-AB88-969A36318D96}"/>
              </a:ext>
            </a:extLst>
          </p:cNvPr>
          <p:cNvSpPr txBox="1"/>
          <p:nvPr/>
        </p:nvSpPr>
        <p:spPr>
          <a:xfrm>
            <a:off x="5266824" y="855740"/>
            <a:ext cx="4406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SC" panose="020B0200000000000000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C" panose="020B0200000000000000" pitchFamily="34" charset="-122"/>
                <a:cs typeface="Times New Roman" panose="02020603050405020304" pitchFamily="18" charset="0"/>
              </a:rPr>
              <a:t>eneralized Keller–Segel (K–S) model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ABF1C9-9CA2-38E3-52DB-A17634DC8A4C}"/>
              </a:ext>
            </a:extLst>
          </p:cNvPr>
          <p:cNvSpPr txBox="1"/>
          <p:nvPr/>
        </p:nvSpPr>
        <p:spPr>
          <a:xfrm>
            <a:off x="6356002" y="2935649"/>
            <a:ext cx="564319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Noto Sans SC" panose="020B0200000000000000" pitchFamily="34" charset="-122"/>
                <a:cs typeface="Times New Roman" panose="02020603050405020304" pitchFamily="18" charset="0"/>
              </a:rPr>
              <a:t>[1] Keller, E., Segel, L., 1970. Initiation of slime mold aggregation viewed as an instability. J. Theor. Biol. 26, 399–415. </a:t>
            </a:r>
          </a:p>
          <a:p>
            <a:pPr algn="just"/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Noto Sans SC" panose="020B0200000000000000" pitchFamily="34" charset="-122"/>
                <a:cs typeface="Times New Roman" panose="02020603050405020304" pitchFamily="18" charset="0"/>
              </a:rPr>
              <a:t>[2] Keller, E., Segel, L., 1971a. Model for chemotaxis. J. Theor. Biol. 30(2), 225–234.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230DC8F2-281D-3E29-FD43-F48120B3B2B1}"/>
              </a:ext>
            </a:extLst>
          </p:cNvPr>
          <p:cNvSpPr/>
          <p:nvPr/>
        </p:nvSpPr>
        <p:spPr>
          <a:xfrm>
            <a:off x="2939171" y="4624757"/>
            <a:ext cx="313765" cy="662889"/>
          </a:xfrm>
          <a:prstGeom prst="downArrow">
            <a:avLst/>
          </a:prstGeom>
          <a:solidFill>
            <a:srgbClr val="9C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0B6DA11-BA3A-6645-DF99-0EE800462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581009"/>
              </p:ext>
            </p:extLst>
          </p:nvPr>
        </p:nvGraphicFramePr>
        <p:xfrm>
          <a:off x="771882" y="5436836"/>
          <a:ext cx="339566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788360" imgH="1276200" progId="Equation.AxMath">
                  <p:embed/>
                </p:oleObj>
              </mc:Choice>
              <mc:Fallback>
                <p:oleObj name="AxMath" r:id="rId8" imgW="4788360" imgH="127620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224210F-13AC-D410-906D-CA382ADD9B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1882" y="5436836"/>
                        <a:ext cx="339566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277D61C-E952-E644-7188-3BED47B55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678791"/>
              </p:ext>
            </p:extLst>
          </p:nvPr>
        </p:nvGraphicFramePr>
        <p:xfrm>
          <a:off x="3252936" y="4646331"/>
          <a:ext cx="31861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4490640" imgH="694440" progId="Equation.AxMath">
                  <p:embed/>
                </p:oleObj>
              </mc:Choice>
              <mc:Fallback>
                <p:oleObj name="AxMath" r:id="rId10" imgW="4490640" imgH="69444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0B6DA11-BA3A-6645-DF99-0EE800462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52936" y="4646331"/>
                        <a:ext cx="3186112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箭头: 下 18">
            <a:extLst>
              <a:ext uri="{FF2B5EF4-FFF2-40B4-BE49-F238E27FC236}">
                <a16:creationId xmlns:a16="http://schemas.microsoft.com/office/drawing/2014/main" id="{B64AB3D4-A5A3-DA04-01ED-BA27CD2CEBC1}"/>
              </a:ext>
            </a:extLst>
          </p:cNvPr>
          <p:cNvSpPr/>
          <p:nvPr/>
        </p:nvSpPr>
        <p:spPr>
          <a:xfrm>
            <a:off x="2939171" y="2572745"/>
            <a:ext cx="313765" cy="662889"/>
          </a:xfrm>
          <a:prstGeom prst="downArrow">
            <a:avLst/>
          </a:prstGeom>
          <a:solidFill>
            <a:srgbClr val="9C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7D1E71-CD0D-DF73-3752-8799594F1125}"/>
              </a:ext>
            </a:extLst>
          </p:cNvPr>
          <p:cNvSpPr txBox="1"/>
          <p:nvPr/>
        </p:nvSpPr>
        <p:spPr>
          <a:xfrm>
            <a:off x="118059" y="4737185"/>
            <a:ext cx="2563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Smoluchowski Equation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B82FD375-ED91-F719-03C2-720A146D10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096822"/>
              </p:ext>
            </p:extLst>
          </p:nvPr>
        </p:nvGraphicFramePr>
        <p:xfrm>
          <a:off x="8115395" y="5169688"/>
          <a:ext cx="1608049" cy="1188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317680" imgH="1713240" progId="Equation.AxMath">
                  <p:embed/>
                </p:oleObj>
              </mc:Choice>
              <mc:Fallback>
                <p:oleObj name="AxMath" r:id="rId12" imgW="2317680" imgH="1713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115395" y="5169688"/>
                        <a:ext cx="1608049" cy="1188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63FCEDCD-9AEE-A226-D84F-B00809891330}"/>
              </a:ext>
            </a:extLst>
          </p:cNvPr>
          <p:cNvSpPr txBox="1"/>
          <p:nvPr/>
        </p:nvSpPr>
        <p:spPr>
          <a:xfrm>
            <a:off x="6577784" y="4246062"/>
            <a:ext cx="6109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trivial solution: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niform disordered phase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Equilibrium state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B6303F-0559-E506-32E1-7E0D2050E179}"/>
              </a:ext>
            </a:extLst>
          </p:cNvPr>
          <p:cNvSpPr txBox="1"/>
          <p:nvPr/>
        </p:nvSpPr>
        <p:spPr>
          <a:xfrm>
            <a:off x="118060" y="135712"/>
            <a:ext cx="9205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Agent-based Chemotaxis Model to Smoluchowski Equation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923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E084-4D25-1A1B-3ED0-D1787CCB9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98AD8-2C6B-D2C0-96DD-D52192EEF9BA}"/>
              </a:ext>
            </a:extLst>
          </p:cNvPr>
          <p:cNvSpPr txBox="1"/>
          <p:nvPr/>
        </p:nvSpPr>
        <p:spPr>
          <a:xfrm>
            <a:off x="118060" y="135712"/>
            <a:ext cx="456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Keller−Segel instability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485E-0B19-3D5B-C221-D823899BE55B}"/>
              </a:ext>
            </a:extLst>
          </p:cNvPr>
          <p:cNvSpPr txBox="1"/>
          <p:nvPr/>
        </p:nvSpPr>
        <p:spPr>
          <a:xfrm>
            <a:off x="0" y="6603785"/>
            <a:ext cx="9770770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440FF4F4-4518-4215-ABF2-136990419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9205"/>
              </p:ext>
            </p:extLst>
          </p:nvPr>
        </p:nvGraphicFramePr>
        <p:xfrm>
          <a:off x="450712" y="1215682"/>
          <a:ext cx="339566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788360" imgH="1276200" progId="Equation.AxMath">
                  <p:embed/>
                </p:oleObj>
              </mc:Choice>
              <mc:Fallback>
                <p:oleObj name="AxMath" r:id="rId2" imgW="4788360" imgH="12762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0B6DA11-BA3A-6645-DF99-0EE800462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712" y="1215682"/>
                        <a:ext cx="339566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3257A97A-32E8-D8EF-6991-C9305C8694FA}"/>
              </a:ext>
            </a:extLst>
          </p:cNvPr>
          <p:cNvSpPr txBox="1"/>
          <p:nvPr/>
        </p:nvSpPr>
        <p:spPr>
          <a:xfrm>
            <a:off x="118060" y="830409"/>
            <a:ext cx="2563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Smoluchowski Equation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71FC3029-2AFA-2F7A-8B8E-24D4F1FE9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310311"/>
              </p:ext>
            </p:extLst>
          </p:nvPr>
        </p:nvGraphicFramePr>
        <p:xfrm>
          <a:off x="2573985" y="2357239"/>
          <a:ext cx="23114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332520" imgH="595440" progId="Equation.AxMath">
                  <p:embed/>
                </p:oleObj>
              </mc:Choice>
              <mc:Fallback>
                <p:oleObj name="AxMath" r:id="rId4" imgW="3332520" imgH="59544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B82FD375-ED91-F719-03C2-720A146D10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3985" y="2357239"/>
                        <a:ext cx="23114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箭头: 下 4">
            <a:extLst>
              <a:ext uri="{FF2B5EF4-FFF2-40B4-BE49-F238E27FC236}">
                <a16:creationId xmlns:a16="http://schemas.microsoft.com/office/drawing/2014/main" id="{9393D22A-6BB7-C5AE-92E4-204C782F64BA}"/>
              </a:ext>
            </a:extLst>
          </p:cNvPr>
          <p:cNvSpPr/>
          <p:nvPr/>
        </p:nvSpPr>
        <p:spPr>
          <a:xfrm>
            <a:off x="2085053" y="2190453"/>
            <a:ext cx="313765" cy="904876"/>
          </a:xfrm>
          <a:prstGeom prst="downArrow">
            <a:avLst/>
          </a:prstGeom>
          <a:solidFill>
            <a:srgbClr val="9C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EAC014-CD60-21AE-12DC-2736657539A7}"/>
              </a:ext>
            </a:extLst>
          </p:cNvPr>
          <p:cNvSpPr txBox="1"/>
          <p:nvPr/>
        </p:nvSpPr>
        <p:spPr>
          <a:xfrm>
            <a:off x="-195857" y="2300963"/>
            <a:ext cx="24377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C" panose="020B0200000000000000" pitchFamily="34" charset="-122"/>
                <a:cs typeface="Times New Roman" panose="02020603050405020304" pitchFamily="18" charset="0"/>
              </a:rPr>
              <a:t>Linear stability analysis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B267E42-AE0A-25B4-678A-7A94B3F326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790862"/>
              </p:ext>
            </p:extLst>
          </p:nvPr>
        </p:nvGraphicFramePr>
        <p:xfrm>
          <a:off x="149178" y="3189255"/>
          <a:ext cx="52673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7428600" imgH="613440" progId="Equation.AxMath">
                  <p:embed/>
                </p:oleObj>
              </mc:Choice>
              <mc:Fallback>
                <p:oleObj name="AxMath" r:id="rId6" imgW="7428600" imgH="61344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440FF4F4-4518-4215-ABF2-136990419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178" y="3189255"/>
                        <a:ext cx="5267325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DF93C87-B798-698D-D540-4AABC614A2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166513"/>
              </p:ext>
            </p:extLst>
          </p:nvPr>
        </p:nvGraphicFramePr>
        <p:xfrm>
          <a:off x="163642" y="3716569"/>
          <a:ext cx="5733510" cy="2826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8857800" imgH="4367160" progId="Equation.AxMath">
                  <p:embed/>
                </p:oleObj>
              </mc:Choice>
              <mc:Fallback>
                <p:oleObj name="AxMath" r:id="rId8" imgW="8857800" imgH="43671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642" y="3716569"/>
                        <a:ext cx="5733510" cy="2826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098A68D-9A16-565A-5DA3-E5AE293CD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009170"/>
              </p:ext>
            </p:extLst>
          </p:nvPr>
        </p:nvGraphicFramePr>
        <p:xfrm>
          <a:off x="6958175" y="1229038"/>
          <a:ext cx="3919226" cy="414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5420880" imgH="572760" progId="Equation.AxMath">
                  <p:embed/>
                </p:oleObj>
              </mc:Choice>
              <mc:Fallback>
                <p:oleObj name="AxMath" r:id="rId10" imgW="5420880" imgH="572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58175" y="1229038"/>
                        <a:ext cx="3919226" cy="414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A2A775C-2C25-4A52-A30B-7AAD67EBA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23231"/>
              </p:ext>
            </p:extLst>
          </p:nvPr>
        </p:nvGraphicFramePr>
        <p:xfrm>
          <a:off x="5740632" y="1687702"/>
          <a:ext cx="6302190" cy="1752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23367">
                  <a:extLst>
                    <a:ext uri="{9D8B030D-6E8A-4147-A177-3AD203B41FA5}">
                      <a16:colId xmlns:a16="http://schemas.microsoft.com/office/drawing/2014/main" val="1774176700"/>
                    </a:ext>
                  </a:extLst>
                </a:gridCol>
                <a:gridCol w="5378823">
                  <a:extLst>
                    <a:ext uri="{9D8B030D-6E8A-4147-A177-3AD203B41FA5}">
                      <a16:colId xmlns:a16="http://schemas.microsoft.com/office/drawing/2014/main" val="3527104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4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growth rate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6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wave vector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(representing the oscillation mode in space)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466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wave numbers (LSA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usually focuses on the  corresponding to different wave numbers)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05276"/>
                  </a:ext>
                </a:extLst>
              </a:tr>
            </a:tbl>
          </a:graphicData>
        </a:graphic>
      </p:graphicFrame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A51778-CDF3-15BE-C5CD-EF1D937327B0}"/>
              </a:ext>
            </a:extLst>
          </p:cNvPr>
          <p:cNvGrpSpPr/>
          <p:nvPr/>
        </p:nvGrpSpPr>
        <p:grpSpPr>
          <a:xfrm>
            <a:off x="5892999" y="2041532"/>
            <a:ext cx="5213696" cy="1304778"/>
            <a:chOff x="5642864" y="1959170"/>
            <a:chExt cx="5213696" cy="130477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8DF2BA5-0C3C-79DA-5C73-50427C660C48}"/>
                </a:ext>
              </a:extLst>
            </p:cNvPr>
            <p:cNvGrpSpPr/>
            <p:nvPr/>
          </p:nvGrpSpPr>
          <p:grpSpPr>
            <a:xfrm>
              <a:off x="5642864" y="1959170"/>
              <a:ext cx="823912" cy="1304778"/>
              <a:chOff x="5752635" y="2083043"/>
              <a:chExt cx="823912" cy="1304778"/>
            </a:xfrm>
          </p:grpSpPr>
          <p:graphicFrame>
            <p:nvGraphicFramePr>
              <p:cNvPr id="23" name="对象 22">
                <a:extLst>
                  <a:ext uri="{FF2B5EF4-FFF2-40B4-BE49-F238E27FC236}">
                    <a16:creationId xmlns:a16="http://schemas.microsoft.com/office/drawing/2014/main" id="{6F24B88E-5CEA-5C77-4C48-5FB591B668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713203"/>
                  </p:ext>
                </p:extLst>
              </p:nvPr>
            </p:nvGraphicFramePr>
            <p:xfrm>
              <a:off x="6025425" y="2083043"/>
              <a:ext cx="229294" cy="4004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2" imgW="325440" imgH="568080" progId="Equation.AxMath">
                      <p:embed/>
                    </p:oleObj>
                  </mc:Choice>
                  <mc:Fallback>
                    <p:oleObj name="AxMath" r:id="rId12" imgW="325440" imgH="56808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6025425" y="2083043"/>
                            <a:ext cx="229294" cy="4004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对象 24">
                <a:extLst>
                  <a:ext uri="{FF2B5EF4-FFF2-40B4-BE49-F238E27FC236}">
                    <a16:creationId xmlns:a16="http://schemas.microsoft.com/office/drawing/2014/main" id="{B0755D01-367E-5BC8-9758-FFB73270AE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776754"/>
                  </p:ext>
                </p:extLst>
              </p:nvPr>
            </p:nvGraphicFramePr>
            <p:xfrm>
              <a:off x="6025425" y="2483469"/>
              <a:ext cx="226977" cy="410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4" imgW="314640" imgH="568080" progId="Equation.AxMath">
                      <p:embed/>
                    </p:oleObj>
                  </mc:Choice>
                  <mc:Fallback>
                    <p:oleObj name="AxMath" r:id="rId14" imgW="314640" imgH="568080" progId="Equation.AxMath">
                      <p:embed/>
                      <p:pic>
                        <p:nvPicPr>
                          <p:cNvPr id="23" name="对象 22">
                            <a:extLst>
                              <a:ext uri="{FF2B5EF4-FFF2-40B4-BE49-F238E27FC236}">
                                <a16:creationId xmlns:a16="http://schemas.microsoft.com/office/drawing/2014/main" id="{6F24B88E-5CEA-5C77-4C48-5FB591B668F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6025425" y="2483469"/>
                            <a:ext cx="226977" cy="4103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>
                <a:extLst>
                  <a:ext uri="{FF2B5EF4-FFF2-40B4-BE49-F238E27FC236}">
                    <a16:creationId xmlns:a16="http://schemas.microsoft.com/office/drawing/2014/main" id="{E8DAB7AB-08EF-7D58-0DC8-99FB20FD62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2180383"/>
                  </p:ext>
                </p:extLst>
              </p:nvPr>
            </p:nvGraphicFramePr>
            <p:xfrm>
              <a:off x="5752635" y="2962371"/>
              <a:ext cx="823912" cy="425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16" imgW="1140480" imgH="590760" progId="Equation.AxMath">
                      <p:embed/>
                    </p:oleObj>
                  </mc:Choice>
                  <mc:Fallback>
                    <p:oleObj name="AxMath" r:id="rId16" imgW="1140480" imgH="590760" progId="Equation.AxMath">
                      <p:embed/>
                      <p:pic>
                        <p:nvPicPr>
                          <p:cNvPr id="25" name="对象 24">
                            <a:extLst>
                              <a:ext uri="{FF2B5EF4-FFF2-40B4-BE49-F238E27FC236}">
                                <a16:creationId xmlns:a16="http://schemas.microsoft.com/office/drawing/2014/main" id="{B0755D01-367E-5BC8-9758-FFB73270AE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5752635" y="2962371"/>
                            <a:ext cx="823912" cy="4254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0E66A1AA-B31B-1899-0663-AB5E7758E04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1522404"/>
                </p:ext>
              </p:extLst>
            </p:nvPr>
          </p:nvGraphicFramePr>
          <p:xfrm>
            <a:off x="10627266" y="2706816"/>
            <a:ext cx="229294" cy="400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2" imgW="325440" imgH="568080" progId="Equation.AxMath">
                    <p:embed/>
                  </p:oleObj>
                </mc:Choice>
                <mc:Fallback>
                  <p:oleObj name="AxMath" r:id="rId12" imgW="325440" imgH="568080" progId="Equation.AxMath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6F24B88E-5CEA-5C77-4C48-5FB591B668F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0627266" y="2706816"/>
                          <a:ext cx="229294" cy="4004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DF8FF900-14E5-E9F9-D440-1D5EA341F0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935056"/>
              </p:ext>
            </p:extLst>
          </p:nvPr>
        </p:nvGraphicFramePr>
        <p:xfrm>
          <a:off x="6226047" y="3716569"/>
          <a:ext cx="5532322" cy="173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8" imgW="8438040" imgH="2642760" progId="Equation.AxMath">
                  <p:embed/>
                </p:oleObj>
              </mc:Choice>
              <mc:Fallback>
                <p:oleObj name="AxMath" r:id="rId18" imgW="8438040" imgH="2642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226047" y="3716569"/>
                        <a:ext cx="5532322" cy="1733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ED677706-CEB3-0674-0504-859A3FEBA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155494"/>
              </p:ext>
            </p:extLst>
          </p:nvPr>
        </p:nvGraphicFramePr>
        <p:xfrm>
          <a:off x="6778777" y="5479622"/>
          <a:ext cx="4089707" cy="95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0" imgW="6139440" imgH="1434960" progId="Equation.AxMath">
                  <p:embed/>
                </p:oleObj>
              </mc:Choice>
              <mc:Fallback>
                <p:oleObj name="AxMath" r:id="rId20" imgW="6139440" imgH="1434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78777" y="5479622"/>
                        <a:ext cx="4089707" cy="95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F861D731-BE6B-1E2F-4F43-A9F0CF11476F}"/>
              </a:ext>
            </a:extLst>
          </p:cNvPr>
          <p:cNvSpPr txBox="1"/>
          <p:nvPr/>
        </p:nvSpPr>
        <p:spPr>
          <a:xfrm>
            <a:off x="5577867" y="775656"/>
            <a:ext cx="308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the form of a plane wave: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35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7AE1C9-13BA-1815-47EC-4A37A0C13D99}"/>
              </a:ext>
            </a:extLst>
          </p:cNvPr>
          <p:cNvSpPr txBox="1"/>
          <p:nvPr/>
        </p:nvSpPr>
        <p:spPr>
          <a:xfrm>
            <a:off x="118060" y="135712"/>
            <a:ext cx="4561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Keller−Segel instability</a:t>
            </a:r>
            <a:endParaRPr lang="zh-CN" altLang="en-US" sz="24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939D44B-783D-EEDF-FAA1-5A5EFF5F4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743421"/>
              </p:ext>
            </p:extLst>
          </p:nvPr>
        </p:nvGraphicFramePr>
        <p:xfrm>
          <a:off x="826211" y="1051361"/>
          <a:ext cx="4089707" cy="95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139440" imgH="1434960" progId="Equation.AxMath">
                  <p:embed/>
                </p:oleObj>
              </mc:Choice>
              <mc:Fallback>
                <p:oleObj name="AxMath" r:id="rId2" imgW="6139440" imgH="143496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ED677706-CEB3-0674-0504-859A3FEBA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6211" y="1051361"/>
                        <a:ext cx="4089707" cy="95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2C97A9F-33AA-FE5C-1749-7A329A5C4B20}"/>
              </a:ext>
            </a:extLst>
          </p:cNvPr>
          <p:cNvSpPr txBox="1"/>
          <p:nvPr/>
        </p:nvSpPr>
        <p:spPr>
          <a:xfrm>
            <a:off x="100209" y="1964049"/>
            <a:ext cx="353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be written in matrix form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3A79AAA-B941-D910-FEF0-E8E195BF7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971510"/>
              </p:ext>
            </p:extLst>
          </p:nvPr>
        </p:nvGraphicFramePr>
        <p:xfrm>
          <a:off x="612517" y="2489375"/>
          <a:ext cx="4517091" cy="782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524640" imgH="1130760" progId="Equation.AxMath">
                  <p:embed/>
                </p:oleObj>
              </mc:Choice>
              <mc:Fallback>
                <p:oleObj name="AxMath" r:id="rId4" imgW="6524640" imgH="1130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517" y="2489375"/>
                        <a:ext cx="4517091" cy="782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C54746B-2B7E-5304-790E-66CE9A271D08}"/>
              </a:ext>
            </a:extLst>
          </p:cNvPr>
          <p:cNvSpPr txBox="1"/>
          <p:nvPr/>
        </p:nvSpPr>
        <p:spPr>
          <a:xfrm>
            <a:off x="118060" y="3328034"/>
            <a:ext cx="5162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have non-zero solutions, the det of the coefficient matrix must be 0: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B3FE5D3E-A860-8E3E-0927-23B924AB0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148724"/>
              </p:ext>
            </p:extLst>
          </p:nvPr>
        </p:nvGraphicFramePr>
        <p:xfrm>
          <a:off x="826211" y="4086636"/>
          <a:ext cx="3937000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5685840" imgH="1130760" progId="Equation.AxMath">
                  <p:embed/>
                </p:oleObj>
              </mc:Choice>
              <mc:Fallback>
                <p:oleObj name="AxMath" r:id="rId6" imgW="5685840" imgH="11307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3A79AAA-B941-D910-FEF0-E8E195BF7A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6211" y="4086636"/>
                        <a:ext cx="3937000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27642D0-AEDD-5415-1139-E43104CDE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567320"/>
              </p:ext>
            </p:extLst>
          </p:nvPr>
        </p:nvGraphicFramePr>
        <p:xfrm>
          <a:off x="118060" y="5693769"/>
          <a:ext cx="5601422" cy="35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808920" imgH="618480" progId="Equation.AxMath">
                  <p:embed/>
                </p:oleObj>
              </mc:Choice>
              <mc:Fallback>
                <p:oleObj name="AxMath" r:id="rId8" imgW="9808920" imgH="6184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F3A79AAA-B941-D910-FEF0-E8E195BF7A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8060" y="5693769"/>
                        <a:ext cx="5601422" cy="353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箭头: 下 12">
            <a:extLst>
              <a:ext uri="{FF2B5EF4-FFF2-40B4-BE49-F238E27FC236}">
                <a16:creationId xmlns:a16="http://schemas.microsoft.com/office/drawing/2014/main" id="{CBCA408C-7BAD-D924-03E5-5B5C4FB73F95}"/>
              </a:ext>
            </a:extLst>
          </p:cNvPr>
          <p:cNvSpPr/>
          <p:nvPr/>
        </p:nvSpPr>
        <p:spPr>
          <a:xfrm>
            <a:off x="2819479" y="5075878"/>
            <a:ext cx="313765" cy="428625"/>
          </a:xfrm>
          <a:prstGeom prst="downArrow">
            <a:avLst/>
          </a:prstGeom>
          <a:solidFill>
            <a:srgbClr val="9C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D83CD66-BDE7-3DA1-35CE-04156F8A0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641877"/>
              </p:ext>
            </p:extLst>
          </p:nvPr>
        </p:nvGraphicFramePr>
        <p:xfrm>
          <a:off x="5651500" y="844550"/>
          <a:ext cx="6088063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8790840" imgH="1480320" progId="Equation.AxMath">
                  <p:embed/>
                </p:oleObj>
              </mc:Choice>
              <mc:Fallback>
                <p:oleObj name="AxMath" r:id="rId10" imgW="8790840" imgH="148032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527642D0-AEDD-5415-1139-E43104CDE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1500" y="844550"/>
                        <a:ext cx="6088063" cy="102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CCAD69B-26FE-F285-38F5-98F025F23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404789"/>
              </p:ext>
            </p:extLst>
          </p:nvPr>
        </p:nvGraphicFramePr>
        <p:xfrm>
          <a:off x="7062393" y="2117585"/>
          <a:ext cx="23939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3021840" imgH="570240" progId="Equation.AxMath">
                  <p:embed/>
                </p:oleObj>
              </mc:Choice>
              <mc:Fallback>
                <p:oleObj name="AxMath" r:id="rId12" imgW="3021840" imgH="570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62393" y="2117585"/>
                        <a:ext cx="23939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4942A3AE-17D7-8FC8-0C00-B5EFA78D5F0E}"/>
              </a:ext>
            </a:extLst>
          </p:cNvPr>
          <p:cNvSpPr txBox="1"/>
          <p:nvPr/>
        </p:nvSpPr>
        <p:spPr>
          <a:xfrm>
            <a:off x="5497162" y="2696587"/>
            <a:ext cx="28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Keller−Segel instability: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C6D10F43-A89B-1629-3DAD-26A7A8AD0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539947"/>
              </p:ext>
            </p:extLst>
          </p:nvPr>
        </p:nvGraphicFramePr>
        <p:xfrm>
          <a:off x="7758906" y="3202781"/>
          <a:ext cx="18732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4" imgW="2363760" imgH="570240" progId="Equation.AxMath">
                  <p:embed/>
                </p:oleObj>
              </mc:Choice>
              <mc:Fallback>
                <p:oleObj name="AxMath" r:id="rId14" imgW="2363760" imgH="5702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CCAD69B-26FE-F285-38F5-98F025F23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58906" y="3202781"/>
                        <a:ext cx="1873250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AC3C0A50-23C1-87B2-780D-4DC61384E2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3916" y="4725690"/>
            <a:ext cx="3355235" cy="164937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5D24D85-DEA5-86FB-E5D6-3C1F37890BBA}"/>
              </a:ext>
            </a:extLst>
          </p:cNvPr>
          <p:cNvSpPr txBox="1"/>
          <p:nvPr/>
        </p:nvSpPr>
        <p:spPr>
          <a:xfrm>
            <a:off x="5497161" y="3728789"/>
            <a:ext cx="6506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Keller−Segel instability leads to clusters of active particles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colocated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clusters of the self-produced chemical that grow in the coarse of the time due to coarsening and cluster coalescence: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CC54506-2B5C-C888-A500-BBBF8014B436}"/>
              </a:ext>
            </a:extLst>
          </p:cNvPr>
          <p:cNvSpPr txBox="1"/>
          <p:nvPr/>
        </p:nvSpPr>
        <p:spPr>
          <a:xfrm>
            <a:off x="118059" y="135712"/>
            <a:ext cx="5547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Chemotaxis Self-propelled Particles</a:t>
            </a:r>
            <a:endParaRPr lang="zh-CN" altLang="en-US" sz="24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E0DADE2-6B5A-D55D-153F-306D20D0B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06047"/>
              </p:ext>
            </p:extLst>
          </p:nvPr>
        </p:nvGraphicFramePr>
        <p:xfrm>
          <a:off x="229626" y="999813"/>
          <a:ext cx="6535738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537760" imgH="2629440" progId="Equation.AxMath">
                  <p:embed/>
                </p:oleObj>
              </mc:Choice>
              <mc:Fallback>
                <p:oleObj name="AxMath" r:id="rId2" imgW="8537760" imgH="2629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9626" y="999813"/>
                        <a:ext cx="6535738" cy="201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E029060-AC02-179D-0FBE-AE26A44AA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83" y="1185240"/>
            <a:ext cx="3817643" cy="29059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0D6379-0FDF-CC32-E575-61D07D6AEBCE}"/>
              </a:ext>
            </a:extLst>
          </p:cNvPr>
          <p:cNvSpPr txBox="1"/>
          <p:nvPr/>
        </p:nvSpPr>
        <p:spPr>
          <a:xfrm>
            <a:off x="8423743" y="799758"/>
            <a:ext cx="1963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Janus colloid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9EE92E-73A8-A883-2882-F32C11F77231}"/>
              </a:ext>
            </a:extLst>
          </p:cNvPr>
          <p:cNvSpPr txBox="1"/>
          <p:nvPr/>
        </p:nvSpPr>
        <p:spPr>
          <a:xfrm>
            <a:off x="-1" y="6603785"/>
            <a:ext cx="12281647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B. Liebchen, D. </a:t>
            </a:r>
            <a:r>
              <a:rPr lang="en-US" altLang="zh-CN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Marenduzzo</a:t>
            </a: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M. E. Cates, Phoretic Interactions Generically Induce Dynamic Clusters and Wave Patterns in Active Colloids, Phys. Rev. Lett. 118, 268001 (2017).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4C02F0D-7E1D-041F-B343-548E5E30EFDD}"/>
              </a:ext>
            </a:extLst>
          </p:cNvPr>
          <p:cNvGrpSpPr/>
          <p:nvPr/>
        </p:nvGrpSpPr>
        <p:grpSpPr>
          <a:xfrm>
            <a:off x="115059" y="4091207"/>
            <a:ext cx="4885862" cy="2139370"/>
            <a:chOff x="779832" y="3472079"/>
            <a:chExt cx="4885862" cy="213937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9D669CD-46F9-FC9F-B0F9-78D29275A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832" y="3472079"/>
              <a:ext cx="4224087" cy="112821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93630A8-CA30-F48D-690E-0487F8CA6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971" y="4707416"/>
              <a:ext cx="4645723" cy="904033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ECB0BAB-740A-1BC9-6CD3-8F60CA457ED9}"/>
              </a:ext>
            </a:extLst>
          </p:cNvPr>
          <p:cNvSpPr txBox="1"/>
          <p:nvPr/>
        </p:nvSpPr>
        <p:spPr>
          <a:xfrm>
            <a:off x="118059" y="3311031"/>
            <a:ext cx="6140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Phoretic Interactions Generically Induce Dynamic Clusters and Wave Patterns in Active Colloids: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B380678-4112-91C5-22D6-5B9E71F13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097" y="4497255"/>
            <a:ext cx="6813844" cy="16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6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B4ABB4B-189E-0FAB-CE9A-A272C99869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1803" y="2331385"/>
            <a:ext cx="4381006" cy="13403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9B382B-8BDA-9A30-1085-54DE4413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07" y="1180538"/>
            <a:ext cx="5123374" cy="17322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061CAE-B7C2-2727-3050-6960EAE965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9872"/>
          <a:stretch/>
        </p:blipFill>
        <p:spPr>
          <a:xfrm>
            <a:off x="747883" y="2950024"/>
            <a:ext cx="3965259" cy="13479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4B570C-8AF9-DEE4-8FDA-C6C271014ABE}"/>
              </a:ext>
            </a:extLst>
          </p:cNvPr>
          <p:cNvSpPr txBox="1"/>
          <p:nvPr/>
        </p:nvSpPr>
        <p:spPr>
          <a:xfrm>
            <a:off x="0" y="811206"/>
            <a:ext cx="407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Quorum sensing-induced transition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306A68-EB18-E7FD-BB66-F316A07026CF}"/>
              </a:ext>
            </a:extLst>
          </p:cNvPr>
          <p:cNvSpPr txBox="1"/>
          <p:nvPr/>
        </p:nvSpPr>
        <p:spPr>
          <a:xfrm>
            <a:off x="118060" y="135712"/>
            <a:ext cx="5224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A Variety of Chemotaxis Particles</a:t>
            </a:r>
            <a:endParaRPr lang="zh-CN" altLang="en-US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9D3809F-3AFE-DB8C-85B6-1FEB4DAB3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0" y="4324922"/>
            <a:ext cx="5209091" cy="20453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CBA40C-359D-217E-1621-578ECF1AB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497" y="3856461"/>
            <a:ext cx="3066862" cy="23596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098151E-DA4D-1FC9-EDF9-A0E1D480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2306" y="3974459"/>
            <a:ext cx="3261634" cy="248470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77EE37-089D-2638-C985-97881A50DC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510"/>
          <a:stretch/>
        </p:blipFill>
        <p:spPr>
          <a:xfrm>
            <a:off x="6192931" y="974416"/>
            <a:ext cx="5238750" cy="117220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C73A75F-4C28-7121-2BEA-76FD305EB743}"/>
              </a:ext>
            </a:extLst>
          </p:cNvPr>
          <p:cNvSpPr txBox="1"/>
          <p:nvPr/>
        </p:nvSpPr>
        <p:spPr>
          <a:xfrm>
            <a:off x="-1" y="6603785"/>
            <a:ext cx="12281647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J. Cao, J. Wu, and Z. Hou, Quorum sensing-induced transition from colloidal waves to Turing-like patterns in </a:t>
            </a:r>
            <a:r>
              <a:rPr lang="en-US" altLang="zh-CN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chemorepulsive</a:t>
            </a: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active colloids, Phys. Chem. Chem. Phys. 26, 7783 (2024).</a:t>
            </a:r>
          </a:p>
        </p:txBody>
      </p:sp>
    </p:spTree>
    <p:extLst>
      <p:ext uri="{BB962C8B-B14F-4D97-AF65-F5344CB8AC3E}">
        <p14:creationId xmlns:p14="http://schemas.microsoft.com/office/powerpoint/2010/main" val="145376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E8059B7-3B6F-9C26-4A6C-3FE8D6CF798E}"/>
              </a:ext>
            </a:extLst>
          </p:cNvPr>
          <p:cNvSpPr txBox="1"/>
          <p:nvPr/>
        </p:nvSpPr>
        <p:spPr>
          <a:xfrm>
            <a:off x="-44824" y="6568606"/>
            <a:ext cx="12281647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J. Grauer, H. </a:t>
            </a:r>
            <a:r>
              <a:rPr lang="en-US" altLang="zh-CN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Löwen</a:t>
            </a: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Be’er, and B. Liebchen, Swarm Hunting and Cluster Ejections in Chemically Communicating Active Mixtures, Sci Rep 10, 5594 (2020).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B1108F-85E2-BF39-4220-182E1E633A1D}"/>
              </a:ext>
            </a:extLst>
          </p:cNvPr>
          <p:cNvSpPr txBox="1"/>
          <p:nvPr/>
        </p:nvSpPr>
        <p:spPr>
          <a:xfrm>
            <a:off x="118060" y="135712"/>
            <a:ext cx="5224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A Variety of Chemotaxis Particles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83D3A6-0A8C-B324-D095-25CE8246E6F2}"/>
              </a:ext>
            </a:extLst>
          </p:cNvPr>
          <p:cNvSpPr txBox="1"/>
          <p:nvPr/>
        </p:nvSpPr>
        <p:spPr>
          <a:xfrm>
            <a:off x="118060" y="829135"/>
            <a:ext cx="630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Swarm Hunting in chemically communicating Active Mixtures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D3D631-5A73-E55A-5880-8EA38F3B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0" y="1149842"/>
            <a:ext cx="2825895" cy="24151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BBD599-7A25-7242-155B-FB462E40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166"/>
          <a:stretch/>
        </p:blipFill>
        <p:spPr>
          <a:xfrm>
            <a:off x="3012085" y="1690532"/>
            <a:ext cx="3347478" cy="13824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4C11490-706F-CF48-47F4-A2137ECA30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65041"/>
            <a:ext cx="6644073" cy="30035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7C8F7E-461A-CC3A-C846-66368173B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545" y="935907"/>
            <a:ext cx="4895850" cy="14097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E6A436-0651-4F23-8787-B907CD560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203" y="2711269"/>
            <a:ext cx="5330723" cy="107847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C94A5AF-15FF-EDA9-354E-2D1B7EDB2FF8}"/>
              </a:ext>
            </a:extLst>
          </p:cNvPr>
          <p:cNvSpPr txBox="1"/>
          <p:nvPr/>
        </p:nvSpPr>
        <p:spPr>
          <a:xfrm>
            <a:off x="6851177" y="4093422"/>
            <a:ext cx="517854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lphaLcParenBoth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steady state is stable, if the eigenvalues of the matrix all have real parts strictly less than zero.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lphaLcParenBoth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steady state is unstable, if at least one of the eigenvalues of the matrix has a positive real part.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lphaLcParenBoth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 in the marginal case higher order terms determine the stability of the problem.</a:t>
            </a:r>
          </a:p>
        </p:txBody>
      </p:sp>
    </p:spTree>
    <p:extLst>
      <p:ext uri="{BB962C8B-B14F-4D97-AF65-F5344CB8AC3E}">
        <p14:creationId xmlns:p14="http://schemas.microsoft.com/office/powerpoint/2010/main" val="189595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18E2E8-47B7-FFBB-9603-EB36A491A08A}"/>
              </a:ext>
            </a:extLst>
          </p:cNvPr>
          <p:cNvSpPr txBox="1"/>
          <p:nvPr/>
        </p:nvSpPr>
        <p:spPr>
          <a:xfrm>
            <a:off x="-44824" y="6568606"/>
            <a:ext cx="12281647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H. Meyer, A. Wysocki, and H. Rieger, Collective Chemotactic Search Strategies, arXiv:2409.04262.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C5DE3B-17F6-60F8-370A-F501458BACD2}"/>
              </a:ext>
            </a:extLst>
          </p:cNvPr>
          <p:cNvSpPr txBox="1"/>
          <p:nvPr/>
        </p:nvSpPr>
        <p:spPr>
          <a:xfrm>
            <a:off x="118060" y="135712"/>
            <a:ext cx="5628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Application of Chemotaxis Particles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B6F5A3-EAF6-28BA-D312-9999E5875BF3}"/>
              </a:ext>
            </a:extLst>
          </p:cNvPr>
          <p:cNvSpPr txBox="1"/>
          <p:nvPr/>
        </p:nvSpPr>
        <p:spPr>
          <a:xfrm>
            <a:off x="118060" y="829135"/>
            <a:ext cx="4158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Collective chemotactic search strategies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F0A4774-443B-312C-208E-BC40098AF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480795"/>
              </p:ext>
            </p:extLst>
          </p:nvPr>
        </p:nvGraphicFramePr>
        <p:xfrm>
          <a:off x="79119" y="1229522"/>
          <a:ext cx="4319009" cy="2000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8834400" imgH="4090680" progId="Equation.AxMath">
                  <p:embed/>
                </p:oleObj>
              </mc:Choice>
              <mc:Fallback>
                <p:oleObj name="AxMath" r:id="rId2" imgW="8834400" imgH="4090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119" y="1229522"/>
                        <a:ext cx="4319009" cy="2000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B6B943B-F532-B304-1091-8FF62C12E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027218"/>
              </p:ext>
            </p:extLst>
          </p:nvPr>
        </p:nvGraphicFramePr>
        <p:xfrm>
          <a:off x="4773380" y="905593"/>
          <a:ext cx="3622958" cy="734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613560" imgH="1344960" progId="Equation.AxMath">
                  <p:embed/>
                </p:oleObj>
              </mc:Choice>
              <mc:Fallback>
                <p:oleObj name="AxMath" r:id="rId4" imgW="6613560" imgH="13449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F0A4774-443B-312C-208E-BC40098AF1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3380" y="905593"/>
                        <a:ext cx="3622958" cy="734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5E18324-C3A6-8889-CD79-4141B77FAFF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4824" y="4428413"/>
            <a:ext cx="8395458" cy="21335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362433-6E00-290D-EC3A-A37BC801372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6338" y="765315"/>
            <a:ext cx="3716543" cy="58032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011B7E-40E8-416E-0E0F-23242FD62DB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6853" y="1662727"/>
            <a:ext cx="4104375" cy="27136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837B545-D49A-8620-9EE4-C3072B28F6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890752"/>
              </p:ext>
            </p:extLst>
          </p:nvPr>
        </p:nvGraphicFramePr>
        <p:xfrm>
          <a:off x="587377" y="3651387"/>
          <a:ext cx="3034365" cy="355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5085000" imgH="595440" progId="Equation.AxMath">
                  <p:embed/>
                </p:oleObj>
              </mc:Choice>
              <mc:Fallback>
                <p:oleObj name="AxMath" r:id="rId9" imgW="5085000" imgH="595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7377" y="3651387"/>
                        <a:ext cx="3034365" cy="355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254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5031</TotalTime>
  <Words>524</Words>
  <Application>Microsoft Office PowerPoint</Application>
  <PresentationFormat>宽屏</PresentationFormat>
  <Paragraphs>43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FuturaStd-Bold</vt:lpstr>
      <vt:lpstr>等线</vt:lpstr>
      <vt:lpstr>等线 Light</vt:lpstr>
      <vt:lpstr>Arial</vt:lpstr>
      <vt:lpstr>Times New Roman</vt:lpstr>
      <vt:lpstr>Office 主题​​</vt:lpstr>
      <vt:lpstr>1_Office 主题​​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Yichen Lu</dc:creator>
  <cp:lastModifiedBy>Yichen Lu</cp:lastModifiedBy>
  <cp:revision>56</cp:revision>
  <dcterms:created xsi:type="dcterms:W3CDTF">2024-06-21T09:20:58Z</dcterms:created>
  <dcterms:modified xsi:type="dcterms:W3CDTF">2025-04-30T06:14:52Z</dcterms:modified>
</cp:coreProperties>
</file>